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339" r:id="rId8"/>
    <p:sldId id="341" r:id="rId9"/>
    <p:sldId id="340" r:id="rId10"/>
    <p:sldId id="263" r:id="rId11"/>
    <p:sldId id="266" r:id="rId12"/>
    <p:sldId id="265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78" r:id="rId24"/>
    <p:sldId id="322" r:id="rId25"/>
    <p:sldId id="282" r:id="rId26"/>
    <p:sldId id="323" r:id="rId27"/>
    <p:sldId id="345" r:id="rId28"/>
    <p:sldId id="284" r:id="rId29"/>
    <p:sldId id="283" r:id="rId30"/>
    <p:sldId id="308" r:id="rId31"/>
    <p:sldId id="309" r:id="rId32"/>
    <p:sldId id="325" r:id="rId33"/>
    <p:sldId id="310" r:id="rId34"/>
    <p:sldId id="311" r:id="rId35"/>
    <p:sldId id="286" r:id="rId36"/>
    <p:sldId id="324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4" r:id="rId45"/>
    <p:sldId id="335" r:id="rId46"/>
    <p:sldId id="336" r:id="rId47"/>
    <p:sldId id="294" r:id="rId48"/>
    <p:sldId id="321" r:id="rId49"/>
    <p:sldId id="337" r:id="rId50"/>
    <p:sldId id="312" r:id="rId51"/>
    <p:sldId id="313" r:id="rId52"/>
    <p:sldId id="314" r:id="rId53"/>
    <p:sldId id="315" r:id="rId54"/>
    <p:sldId id="316" r:id="rId55"/>
    <p:sldId id="317" r:id="rId56"/>
    <p:sldId id="338" r:id="rId57"/>
    <p:sldId id="307" r:id="rId58"/>
    <p:sldId id="343" r:id="rId59"/>
    <p:sldId id="344" r:id="rId60"/>
    <p:sldId id="306" r:id="rId61"/>
    <p:sldId id="260" r:id="rId62"/>
    <p:sldId id="34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15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9D43D-9A05-4961-B2A0-36B5E369EE49}" type="datetimeFigureOut">
              <a:rPr lang="en-US" smtClean="0"/>
              <a:pPr/>
              <a:t>12/19/2011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69673-66AA-4A47-9303-6B41702D14C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298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69673-66AA-4A47-9303-6B41702D14C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69CE-AA7F-41FD-AA51-EEE9846722C0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9675-9978-46B2-B03F-13DE51405D99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D230-4A30-4D8A-B0FD-F4EBC3992859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401B-3AF5-4B23-BA41-E46A780461DD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77F6-0B93-4132-B13F-4F77FE7C4562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B0-BF04-45D9-AE07-BA26EE1088BE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D28D-1ADF-4609-B672-AF591A67337B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06592-DBCE-4370-AAC0-C7B7F936E67A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804D-15F6-41DB-8364-A8F846335D88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1989-16E9-47D2-AA0C-A1D13EC4DE50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05A0-8703-4B88-8674-42F97388C900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621DD-E40D-4EED-B85C-063676440819}" type="datetime1">
              <a:rPr lang="en-US" smtClean="0"/>
              <a:pPr/>
              <a:t>12/19/2011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1C9F0-2391-425A-B1BD-C6D96562E74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5" name="Imagem 4" descr="logo_FA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90" y="381000"/>
            <a:ext cx="1516310" cy="685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b="1" dirty="0" err="1" smtClean="0"/>
              <a:t>brincAR</a:t>
            </a:r>
            <a:r>
              <a:rPr lang="pt-BR" dirty="0"/>
              <a:t/>
            </a:r>
            <a:br>
              <a:rPr lang="pt-BR" dirty="0"/>
            </a:br>
            <a:r>
              <a:rPr lang="pt-BR" sz="3100" dirty="0" smtClean="0"/>
              <a:t>Realidade Aumentada aplicada à Alfabetização</a:t>
            </a:r>
            <a:br>
              <a:rPr lang="pt-BR" sz="3100" dirty="0" smtClean="0"/>
            </a:br>
            <a:r>
              <a:rPr lang="pt-BR" sz="3100" dirty="0" smtClean="0"/>
              <a:t>Defesa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7391400" cy="26670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Alunos</a:t>
            </a:r>
            <a:r>
              <a:rPr lang="pt-BR" sz="2000" dirty="0" smtClean="0">
                <a:solidFill>
                  <a:schemeClr val="tx1"/>
                </a:solidFill>
              </a:rPr>
              <a:t>: 	Altair Campos </a:t>
            </a:r>
            <a:r>
              <a:rPr lang="pt-BR" sz="2000" dirty="0" err="1" smtClean="0">
                <a:solidFill>
                  <a:schemeClr val="tx1"/>
                </a:solidFill>
              </a:rPr>
              <a:t>Lage</a:t>
            </a:r>
            <a:r>
              <a:rPr lang="pt-BR" sz="2000" dirty="0" smtClean="0">
                <a:solidFill>
                  <a:schemeClr val="tx1"/>
                </a:solidFill>
              </a:rPr>
              <a:t> Filho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Bruno de Castro Gonçalves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Guilherme Augusto Gomes da Silva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</a:t>
            </a:r>
            <a:r>
              <a:rPr lang="pt-BR" sz="2000" dirty="0" err="1" smtClean="0">
                <a:solidFill>
                  <a:schemeClr val="tx1"/>
                </a:solidFill>
              </a:rPr>
              <a:t>Élysson</a:t>
            </a:r>
            <a:r>
              <a:rPr lang="pt-BR" sz="2000" dirty="0" smtClean="0">
                <a:solidFill>
                  <a:schemeClr val="tx1"/>
                </a:solidFill>
              </a:rPr>
              <a:t> Mendes Rezende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Thaís Rezende e Barbosa</a:t>
            </a:r>
          </a:p>
          <a:p>
            <a:pPr algn="l"/>
            <a:endParaRPr lang="pt-BR" sz="2000" dirty="0" smtClean="0">
              <a:solidFill>
                <a:schemeClr val="tx1"/>
              </a:solidFill>
            </a:endParaRP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Orientadora</a:t>
            </a:r>
            <a:r>
              <a:rPr lang="pt-BR" sz="2000" dirty="0" smtClean="0">
                <a:solidFill>
                  <a:schemeClr val="tx1"/>
                </a:solidFill>
              </a:rPr>
              <a:t>: Prof.ª Ma. Silvana Isabel de Lima</a:t>
            </a: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Co-orientadora:</a:t>
            </a:r>
            <a:r>
              <a:rPr lang="pt-BR" sz="2000" dirty="0" smtClean="0">
                <a:solidFill>
                  <a:schemeClr val="tx1"/>
                </a:solidFill>
              </a:rPr>
              <a:t>  Prof.ª Ma. Cláudia Maria V. Novaes de Souza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24000" y="282714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FAI – Centro de Ensino Superior em Gestão, Tecnologia e Educação</a:t>
            </a:r>
          </a:p>
          <a:p>
            <a:pPr algn="ctr"/>
            <a:r>
              <a:rPr lang="pt-BR" sz="2000" dirty="0" smtClean="0"/>
              <a:t>Curso de Sistemas de Informação</a:t>
            </a:r>
            <a:endParaRPr lang="en-US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6705600" y="5257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Dez/2011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dirty="0"/>
              <a:t>D</a:t>
            </a:r>
            <a:r>
              <a:rPr lang="pt-BR" dirty="0" smtClean="0"/>
              <a:t>ifere da Realidade Virtual (RV) em:</a:t>
            </a:r>
            <a:endParaRPr lang="pt-BR" dirty="0"/>
          </a:p>
          <a:p>
            <a:pPr algn="just"/>
            <a:r>
              <a:rPr lang="pt-BR" dirty="0" smtClean="0"/>
              <a:t>enriquecer a cena do mundo real com objetos virtuais. A RV é totalmente gerada pelo computador;</a:t>
            </a:r>
            <a:endParaRPr lang="pt-BR" dirty="0"/>
          </a:p>
          <a:p>
            <a:pPr algn="just"/>
            <a:r>
              <a:rPr lang="pt-BR" dirty="0" smtClean="0"/>
              <a:t>precisar de um mecanismo para combinar o real e o virtual. A RV precisa de um mecanismo para integrar o usuário ao mundo virtual. (KIRNER; SISCOUTTO, 2007)</a:t>
            </a:r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11</a:t>
            </a:fld>
            <a:endParaRPr lang="en-US" dirty="0"/>
          </a:p>
        </p:txBody>
      </p:sp>
      <p:grpSp>
        <p:nvGrpSpPr>
          <p:cNvPr id="22" name="Grupo 21"/>
          <p:cNvGrpSpPr/>
          <p:nvPr/>
        </p:nvGrpSpPr>
        <p:grpSpPr>
          <a:xfrm>
            <a:off x="990600" y="1484784"/>
            <a:ext cx="7162800" cy="4208512"/>
            <a:chOff x="152400" y="2286000"/>
            <a:chExt cx="7162800" cy="4208512"/>
          </a:xfrm>
        </p:grpSpPr>
        <p:cxnSp>
          <p:nvCxnSpPr>
            <p:cNvPr id="36" name="Conector angulado 35"/>
            <p:cNvCxnSpPr/>
            <p:nvPr/>
          </p:nvCxnSpPr>
          <p:spPr>
            <a:xfrm rot="16200000" flipV="1">
              <a:off x="4419600" y="3352800"/>
              <a:ext cx="914400" cy="762000"/>
            </a:xfrm>
            <a:prstGeom prst="bentConnector3">
              <a:avLst>
                <a:gd name="adj1" fmla="val 40141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1"/>
            <p:cNvCxnSpPr/>
            <p:nvPr/>
          </p:nvCxnSpPr>
          <p:spPr>
            <a:xfrm rot="5400000" flipH="1" flipV="1">
              <a:off x="2133600" y="3276599"/>
              <a:ext cx="990600" cy="9906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flipV="1">
              <a:off x="5715000" y="4970512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/>
            <p:nvPr/>
          </p:nvCxnSpPr>
          <p:spPr>
            <a:xfrm flipV="1">
              <a:off x="3810000" y="32766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tângulo de cantos arredondados 16"/>
            <p:cNvSpPr/>
            <p:nvPr/>
          </p:nvSpPr>
          <p:spPr>
            <a:xfrm>
              <a:off x="2590800" y="2286000"/>
              <a:ext cx="2304256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ARToolkit</a:t>
              </a:r>
              <a:r>
                <a:rPr lang="pt-BR" dirty="0" smtClean="0"/>
                <a:t> (C)</a:t>
              </a:r>
              <a:endParaRPr lang="pt-BR" dirty="0"/>
            </a:p>
          </p:txBody>
        </p:sp>
        <p:sp>
          <p:nvSpPr>
            <p:cNvPr id="18" name="Retângulo de cantos arredondados 17"/>
            <p:cNvSpPr/>
            <p:nvPr/>
          </p:nvSpPr>
          <p:spPr>
            <a:xfrm>
              <a:off x="4172744" y="5486400"/>
              <a:ext cx="2304256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FLARToolkit</a:t>
              </a:r>
              <a:r>
                <a:rPr lang="pt-BR" dirty="0" smtClean="0"/>
                <a:t> (Flash)</a:t>
              </a:r>
              <a:endParaRPr lang="pt-BR" dirty="0"/>
            </a:p>
          </p:txBody>
        </p:sp>
        <p:sp>
          <p:nvSpPr>
            <p:cNvPr id="19" name="Retângulo de cantos arredondados 18"/>
            <p:cNvSpPr/>
            <p:nvPr/>
          </p:nvSpPr>
          <p:spPr>
            <a:xfrm>
              <a:off x="152400" y="3979912"/>
              <a:ext cx="2304256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SLARToolkit</a:t>
              </a:r>
              <a:r>
                <a:rPr lang="pt-BR" dirty="0" smtClean="0"/>
                <a:t> (</a:t>
              </a:r>
              <a:r>
                <a:rPr lang="pt-BR" dirty="0" err="1" smtClean="0"/>
                <a:t>Silverlight</a:t>
              </a:r>
              <a:r>
                <a:rPr lang="pt-BR" dirty="0" smtClean="0"/>
                <a:t>)</a:t>
              </a:r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5010944" y="3979912"/>
              <a:ext cx="2304256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NyARToolkit</a:t>
              </a:r>
              <a:r>
                <a:rPr lang="pt-BR" dirty="0" smtClean="0"/>
                <a:t/>
              </a:r>
              <a:br>
                <a:rPr lang="pt-BR" dirty="0" smtClean="0"/>
              </a:br>
              <a:r>
                <a:rPr lang="pt-BR" dirty="0" smtClean="0"/>
                <a:t>(C#, Java e </a:t>
              </a:r>
              <a:r>
                <a:rPr lang="pt-BR" dirty="0" err="1" smtClean="0"/>
                <a:t>Android</a:t>
              </a:r>
              <a:r>
                <a:rPr lang="pt-BR" dirty="0" smtClean="0"/>
                <a:t>)</a:t>
              </a:r>
              <a:endParaRPr lang="pt-BR" dirty="0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2590800" y="3979912"/>
              <a:ext cx="2304256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jARToolkit</a:t>
              </a:r>
              <a:r>
                <a:rPr lang="pt-BR" dirty="0" smtClean="0"/>
                <a:t> (Java)</a:t>
              </a:r>
              <a:endParaRPr lang="pt-BR" dirty="0"/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899592" y="5734997"/>
            <a:ext cx="621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2. Bibliotecas de Realidade Aumentada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pt-BR" dirty="0" smtClean="0"/>
              <a:t>Aplicações:</a:t>
            </a:r>
          </a:p>
          <a:p>
            <a:pPr algn="just"/>
            <a:r>
              <a:rPr lang="pt-BR" dirty="0" smtClean="0"/>
              <a:t>treinamento e apoio de tarefas complexas;</a:t>
            </a:r>
          </a:p>
          <a:p>
            <a:pPr algn="just"/>
            <a:r>
              <a:rPr lang="pt-BR" dirty="0" smtClean="0"/>
              <a:t>visualizações de elementos construtivos;</a:t>
            </a:r>
          </a:p>
          <a:p>
            <a:pPr algn="just"/>
            <a:r>
              <a:rPr lang="pt-BR" dirty="0" smtClean="0"/>
              <a:t>visualização de dados;</a:t>
            </a:r>
          </a:p>
          <a:p>
            <a:pPr algn="just"/>
            <a:r>
              <a:rPr lang="pt-BR" dirty="0" smtClean="0"/>
              <a:t>simulação;</a:t>
            </a:r>
          </a:p>
          <a:p>
            <a:pPr algn="just"/>
            <a:r>
              <a:rPr lang="pt-BR" dirty="0" smtClean="0"/>
              <a:t>entretenimento;</a:t>
            </a:r>
          </a:p>
          <a:p>
            <a:pPr algn="just"/>
            <a:r>
              <a:rPr lang="pt-BR" dirty="0" smtClean="0"/>
              <a:t>arqueologia;</a:t>
            </a:r>
          </a:p>
          <a:p>
            <a:pPr algn="just"/>
            <a:r>
              <a:rPr lang="pt-BR" dirty="0" smtClean="0"/>
              <a:t>educação.</a:t>
            </a:r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Realidade Aumentada aplicada à Educação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Através de jogos educativos, crianças em início de alfabetização podem ter contato com os conhecimentos de forma mais interativa e motivadora.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O lúdico transforma o processo de aprendizado em uma atividade prazerosa, interessante e útil.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Os jogos auxiliam no processo de ensino-aprendizagem.</a:t>
            </a:r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 do Projeto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>
            <a:normAutofit lnSpcReduction="10000"/>
          </a:bodyPr>
          <a:lstStyle/>
          <a:p>
            <a:pPr marL="274320" indent="-347472" algn="just"/>
            <a:r>
              <a:rPr lang="pt-BR" dirty="0" smtClean="0"/>
              <a:t>Explorar a RA como ferramentas de auxílio na educação através do desenvolvimento do </a:t>
            </a:r>
            <a:r>
              <a:rPr lang="pt-BR" dirty="0" err="1" smtClean="0"/>
              <a:t>brincAR</a:t>
            </a:r>
            <a:r>
              <a:rPr lang="pt-BR" dirty="0" smtClean="0"/>
              <a:t>;</a:t>
            </a:r>
          </a:p>
          <a:p>
            <a:pPr marL="274320" indent="-347472" algn="just"/>
            <a:endParaRPr lang="pt-BR" dirty="0" smtClean="0"/>
          </a:p>
          <a:p>
            <a:pPr marL="274320" indent="-347472" algn="just"/>
            <a:r>
              <a:rPr lang="pt-BR" dirty="0" smtClean="0"/>
              <a:t>apoio ao processo inicial de alfabetização;</a:t>
            </a:r>
          </a:p>
          <a:p>
            <a:pPr marL="274320" indent="-347472" algn="just"/>
            <a:endParaRPr lang="pt-BR" dirty="0" smtClean="0"/>
          </a:p>
          <a:p>
            <a:pPr marL="274320" indent="-347472" algn="just"/>
            <a:r>
              <a:rPr lang="pt-BR" dirty="0" smtClean="0"/>
              <a:t>referência para projetos de ensino-aprendizagem.</a:t>
            </a:r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Formulação do Problema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A educação de qualidade é uma preocupação dos pais, educadores e políticos.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Inclusão digital através de </a:t>
            </a:r>
            <a:r>
              <a:rPr lang="pt-BR" dirty="0" err="1" smtClean="0"/>
              <a:t>telecentros</a:t>
            </a:r>
            <a:r>
              <a:rPr lang="pt-BR" dirty="0" smtClean="0"/>
              <a:t> para acesso a recursos importantes de aprendizado.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Pouco desenvolvimento de aplicações voltadas à educação.</a:t>
            </a:r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Justificativa do Projeto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Modernidade aos métodos de ensino repetitivos.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A utilização do computador dinamiza o processo de ensino-aprendizagem com aulas mais criativas, mais motivadoras e que despertem, nos alunos, a curiosidade e o desejo de aprender, conhecer e fazer descobertas. (Adaptado de NASCIMENTO, 2007)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As crianças têm contato cada vez mais cedo com sistemas computacionais.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Continuação do projeto </a:t>
            </a:r>
            <a:r>
              <a:rPr lang="pt-BR" dirty="0" err="1" smtClean="0"/>
              <a:t>Sensorium</a:t>
            </a:r>
            <a:r>
              <a:rPr lang="pt-BR" dirty="0" smtClean="0"/>
              <a:t>.</a:t>
            </a:r>
            <a:endParaRPr lang="en-US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Público-alvo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 smtClean="0"/>
              <a:t>Crianças de 4 a 6 anos em fase de alfabetização pré-silábica o que segundo </a:t>
            </a:r>
            <a:r>
              <a:rPr lang="pt-BR" sz="2800" dirty="0" err="1" smtClean="0"/>
              <a:t>Teberosky</a:t>
            </a:r>
            <a:r>
              <a:rPr lang="pt-BR" sz="2800" dirty="0" smtClean="0"/>
              <a:t> e </a:t>
            </a:r>
            <a:r>
              <a:rPr lang="pt-BR" sz="2800" dirty="0" err="1" smtClean="0"/>
              <a:t>Colomer</a:t>
            </a:r>
            <a:r>
              <a:rPr lang="pt-BR" sz="2800" dirty="0" smtClean="0"/>
              <a:t> (2003) é a fase a qual as crianças acreditam que escrever é desenhar o objeto.</a:t>
            </a:r>
          </a:p>
          <a:p>
            <a:pPr marL="0" indent="0" algn="just">
              <a:buNone/>
            </a:pPr>
            <a:endParaRPr lang="pt-BR" sz="2800" dirty="0" smtClean="0"/>
          </a:p>
          <a:p>
            <a:pPr marL="0" indent="0" algn="just">
              <a:buNone/>
            </a:pPr>
            <a:r>
              <a:rPr lang="pt-BR" sz="2800" dirty="0" smtClean="0"/>
              <a:t>Professores e educadores.</a:t>
            </a:r>
            <a:endParaRPr lang="en-US" sz="2800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128" y="4365104"/>
            <a:ext cx="7805872" cy="12098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67544" y="5518973"/>
            <a:ext cx="826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3. Representação  da escrita pela criança em fase pré-silábica</a:t>
            </a:r>
          </a:p>
          <a:p>
            <a:r>
              <a:rPr lang="pt-BR" dirty="0" smtClean="0"/>
              <a:t>Fonte: GONTIJO,  s.n.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e Gerência de Projeto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Projeto é um esforço temporário para criar um produto, um serviço ou um resultado.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18</a:t>
            </a:fld>
            <a:endParaRPr lang="en-US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2531271"/>
              </p:ext>
            </p:extLst>
          </p:nvPr>
        </p:nvGraphicFramePr>
        <p:xfrm>
          <a:off x="467544" y="2996952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44958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Papel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Responsável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Gerente</a:t>
                      </a:r>
                      <a:r>
                        <a:rPr lang="pt-BR" baseline="0" dirty="0" smtClean="0"/>
                        <a:t> de Configuração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Élysson</a:t>
                      </a:r>
                      <a:r>
                        <a:rPr lang="pt-BR" dirty="0" smtClean="0"/>
                        <a:t> Mendes Rezende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Gerente de Qualidade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Guilherme Augusto Gomes da Silva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Gerente de Riscos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solidFill>
                            <a:schemeClr val="tx1"/>
                          </a:solidFill>
                        </a:rPr>
                        <a:t>Bruno de Castro Gonçalves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Gerente de Projeto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 smtClean="0">
                          <a:solidFill>
                            <a:schemeClr val="tx1"/>
                          </a:solidFill>
                        </a:rPr>
                        <a:t>Thaís Rezende e Barbosa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395536" y="49411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1. Papéis e seus responsáveis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e Gerência de Projeto</a:t>
            </a:r>
            <a:endParaRPr lang="en-US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1340768"/>
            <a:ext cx="4297680" cy="4090206"/>
          </a:xfrm>
          <a:prstGeom prst="rect">
            <a:avLst/>
          </a:prstGeom>
        </p:spPr>
      </p:pic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2406352" y="5373216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4. Modelo de ciclo de vida - Prototipagem</a:t>
            </a:r>
          </a:p>
          <a:p>
            <a:r>
              <a:rPr lang="pt-BR" dirty="0" smtClean="0"/>
              <a:t>Fonte:</a:t>
            </a:r>
            <a:r>
              <a:rPr lang="pt-BR" b="1" dirty="0" smtClean="0"/>
              <a:t> </a:t>
            </a:r>
            <a:r>
              <a:rPr lang="pt-BR" dirty="0" smtClean="0"/>
              <a:t>PRESSMAN, 2005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pt-BR" b="1" dirty="0" smtClean="0"/>
              <a:t>Roteiro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914400"/>
            <a:ext cx="8077200" cy="5943600"/>
          </a:xfrm>
        </p:spPr>
        <p:txBody>
          <a:bodyPr numCol="1">
            <a:normAutofit fontScale="62500" lnSpcReduction="20000"/>
          </a:bodyPr>
          <a:lstStyle/>
          <a:p>
            <a:r>
              <a:rPr lang="pt-BR" dirty="0" smtClean="0"/>
              <a:t>Introdução </a:t>
            </a:r>
          </a:p>
          <a:p>
            <a:r>
              <a:rPr lang="pt-BR" dirty="0" smtClean="0"/>
              <a:t>Alfabetização e Letramento </a:t>
            </a:r>
          </a:p>
          <a:p>
            <a:r>
              <a:rPr lang="pt-BR" dirty="0" smtClean="0"/>
              <a:t>Realidade Aumentada</a:t>
            </a:r>
          </a:p>
          <a:p>
            <a:r>
              <a:rPr lang="pt-BR" dirty="0" smtClean="0"/>
              <a:t>Objetivos do projeto</a:t>
            </a:r>
          </a:p>
          <a:p>
            <a:r>
              <a:rPr lang="pt-BR" dirty="0" smtClean="0"/>
              <a:t>Justificativa do projeto</a:t>
            </a:r>
          </a:p>
          <a:p>
            <a:r>
              <a:rPr lang="pt-BR" dirty="0" err="1" smtClean="0"/>
              <a:t>Público-alvo</a:t>
            </a:r>
            <a:r>
              <a:rPr lang="pt-BR" dirty="0" smtClean="0"/>
              <a:t> </a:t>
            </a:r>
          </a:p>
          <a:p>
            <a:r>
              <a:rPr lang="pt-BR" dirty="0" smtClean="0"/>
              <a:t>Plano e Gerência de Projeto</a:t>
            </a:r>
          </a:p>
          <a:p>
            <a:r>
              <a:rPr lang="pt-BR" dirty="0" smtClean="0"/>
              <a:t>Especificação de requisitos</a:t>
            </a:r>
          </a:p>
          <a:p>
            <a:r>
              <a:rPr lang="pt-BR" dirty="0" smtClean="0"/>
              <a:t>Arquitetura do </a:t>
            </a:r>
            <a:r>
              <a:rPr lang="pt-BR" dirty="0" err="1" smtClean="0"/>
              <a:t>brincAR</a:t>
            </a:r>
            <a:endParaRPr lang="pt-BR" dirty="0" smtClean="0"/>
          </a:p>
          <a:p>
            <a:pPr lvl="1"/>
            <a:r>
              <a:rPr lang="pt-BR" dirty="0" smtClean="0"/>
              <a:t>Visão funcional</a:t>
            </a:r>
          </a:p>
          <a:p>
            <a:pPr lvl="1"/>
            <a:r>
              <a:rPr lang="pt-BR" dirty="0" smtClean="0"/>
              <a:t>Visão estrutural</a:t>
            </a:r>
          </a:p>
          <a:p>
            <a:pPr lvl="1"/>
            <a:r>
              <a:rPr lang="pt-BR" dirty="0" smtClean="0"/>
              <a:t>Visão comportamental</a:t>
            </a:r>
          </a:p>
          <a:p>
            <a:pPr lvl="1"/>
            <a:r>
              <a:rPr lang="pt-BR" dirty="0" smtClean="0"/>
              <a:t>Visão física e de distribuição</a:t>
            </a:r>
          </a:p>
          <a:p>
            <a:r>
              <a:rPr lang="pt-BR" dirty="0" smtClean="0"/>
              <a:t>Projeto de Interação Humano-Computador (IHC)</a:t>
            </a:r>
          </a:p>
          <a:p>
            <a:r>
              <a:rPr lang="pt-BR" dirty="0" smtClean="0"/>
              <a:t>Plano de Teste</a:t>
            </a:r>
          </a:p>
          <a:p>
            <a:r>
              <a:rPr lang="pt-BR" dirty="0" smtClean="0"/>
              <a:t>Apresentação do </a:t>
            </a:r>
            <a:r>
              <a:rPr lang="pt-BR" dirty="0" err="1" smtClean="0"/>
              <a:t>brincAR</a:t>
            </a:r>
            <a:endParaRPr lang="pt-BR" dirty="0" smtClean="0"/>
          </a:p>
          <a:p>
            <a:r>
              <a:rPr lang="pt-BR" dirty="0" smtClean="0"/>
              <a:t>Considerações finais</a:t>
            </a:r>
          </a:p>
          <a:p>
            <a:r>
              <a:rPr lang="pt-BR" dirty="0" smtClean="0"/>
              <a:t>Agradecimentos</a:t>
            </a:r>
          </a:p>
          <a:p>
            <a:r>
              <a:rPr lang="pt-BR" dirty="0" smtClean="0"/>
              <a:t>Referências</a:t>
            </a:r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e Gerência de Projeto</a:t>
            </a:r>
            <a:endParaRPr lang="en-US" b="1" dirty="0"/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7200" y="990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Gestão</a:t>
            </a:r>
            <a:r>
              <a:rPr kumimoji="0" lang="pt-B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Riscos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20</a:t>
            </a:fld>
            <a:endParaRPr lang="en-US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4083696"/>
              </p:ext>
            </p:extLst>
          </p:nvPr>
        </p:nvGraphicFramePr>
        <p:xfrm>
          <a:off x="549400" y="2060848"/>
          <a:ext cx="8045201" cy="2880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2410"/>
                <a:gridCol w="1552791"/>
              </a:tblGrid>
              <a:tr h="296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b="1" dirty="0">
                          <a:effectLst/>
                        </a:rPr>
                        <a:t>DESCRIÇÃO DOS RISCOS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b="1" dirty="0">
                          <a:effectLst/>
                        </a:rPr>
                        <a:t>CATEGORIA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94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Demora na definição da ferramenta necessária para implementação do software 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Projeto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61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Ultrapassar o prazo limite estipulado para o projeto.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Projeto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61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Pouco conhecimento na manipulação de imagem 3D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Técnico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14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Tempo reduzido dos membros da equipe para dedicação ao projeto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Projeto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61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Dificuldade em encontrar imagens 3D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800" dirty="0">
                          <a:effectLst/>
                        </a:rPr>
                        <a:t>Projeto</a:t>
                      </a:r>
                      <a:endParaRPr lang="pt-BR" sz="18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533400" y="501317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2. Riscos encontrados no projeto </a:t>
            </a:r>
            <a:r>
              <a:rPr lang="pt-BR" dirty="0" err="1" smtClean="0"/>
              <a:t>brincAR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e Gerência de Projeto</a:t>
            </a:r>
            <a:endParaRPr lang="en-US" b="1" dirty="0"/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7200" y="990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Gestão</a:t>
            </a:r>
            <a:r>
              <a:rPr kumimoji="0" lang="pt-B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Configuração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743200" y="2133600"/>
            <a:ext cx="5943600" cy="39925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A gestão de configuração é responsável por manter a integridade dos produtos de trabalho.</a:t>
            </a:r>
          </a:p>
          <a:p>
            <a:pPr marL="0" indent="0" algn="just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Manter o controle sobre as mudanças, solicitadas, aceitadas ou recusadas.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2050" name="Picture 2" descr="D:\DEV\brincAR\Repositorio\Documentos\Imagens\brincAR_ORG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2419350" cy="38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12221" y="5863897"/>
            <a:ext cx="243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FIGURA 5. Configuração do repositório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e Gerência de Projeto</a:t>
            </a:r>
            <a:endParaRPr lang="en-US" b="1" dirty="0"/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7200" y="990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Gestão</a:t>
            </a:r>
            <a:r>
              <a:rPr kumimoji="0" lang="pt-B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Escopo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4847782"/>
            <a:ext cx="8229600" cy="140061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Durante a gestão de escopo são definidos as atividades necessárias para o desenvolvimento do projeto.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3074" name="Picture 2" descr="D:\DEV\brincAR\Repositorio\Documentos\Imagens\brincAR W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1" y="1803877"/>
            <a:ext cx="7848599" cy="253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47701" y="4386590"/>
            <a:ext cx="7848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6. Estrutura Analítica do Projeto (EAP)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Especificação de requisitos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 </a:t>
            </a:r>
            <a:r>
              <a:rPr lang="pt-BR" dirty="0" smtClean="0"/>
              <a:t>“A especificação de requisitos é uma etapa essencial do processo de engenharia de software que compreende uma definição completa do comportamento externo do sistema de software.” (CARPENA; KIRNER, 1998)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Especificação de requisitos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RF-01 Identificar criança aprendiz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RF-02 Montagem de palavras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RF-03 Procurando Palavrinhas</a:t>
            </a:r>
          </a:p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RF-04 Bingo dos nomes</a:t>
            </a:r>
          </a:p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RF-05 Gincana das Palavras</a:t>
            </a:r>
          </a:p>
          <a:p>
            <a:pPr>
              <a:buNone/>
            </a:pPr>
            <a:r>
              <a:rPr lang="pt-BR" dirty="0" smtClean="0">
                <a:solidFill>
                  <a:schemeClr val="tx1"/>
                </a:solidFill>
              </a:rPr>
              <a:t>RF-06 Selecionar Brincadeira</a:t>
            </a:r>
            <a:endParaRPr lang="en-US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 arquitetura de software define a estrutura do software, que compreende os componentes com suas propriedades visíveis externamente e os relacionamentos entre eles.</a:t>
            </a:r>
          </a:p>
          <a:p>
            <a:pPr marL="400050" lvl="1" indent="0" algn="just"/>
            <a:r>
              <a:rPr lang="pt-BR" dirty="0" smtClean="0"/>
              <a:t>Visão funcional</a:t>
            </a:r>
          </a:p>
          <a:p>
            <a:pPr marL="400050" lvl="1" indent="0" algn="just"/>
            <a:r>
              <a:rPr lang="pt-BR" dirty="0" smtClean="0"/>
              <a:t>Visão estrutural</a:t>
            </a:r>
          </a:p>
          <a:p>
            <a:pPr marL="400050" lvl="1" indent="0" algn="just"/>
            <a:r>
              <a:rPr lang="pt-BR" dirty="0" smtClean="0"/>
              <a:t>Visão comportamental</a:t>
            </a:r>
          </a:p>
          <a:p>
            <a:pPr marL="400050" lvl="1" indent="0" algn="just"/>
            <a:r>
              <a:rPr lang="pt-BR" dirty="0" smtClean="0"/>
              <a:t>Visão física e de distribuição</a:t>
            </a:r>
            <a:endParaRPr lang="en-US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funcional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544" y="5682734"/>
            <a:ext cx="7848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7. Diagrama de casos de uso do sistema de software </a:t>
            </a:r>
            <a:r>
              <a:rPr lang="pt-BR" sz="1600" dirty="0" err="1" smtClean="0"/>
              <a:t>brincAR</a:t>
            </a:r>
            <a:endParaRPr lang="pt-BR" sz="1600" dirty="0"/>
          </a:p>
        </p:txBody>
      </p:sp>
      <p:pic>
        <p:nvPicPr>
          <p:cNvPr id="9" name="Imagem 8" descr="brincAR_UCD_VisãoGer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447800"/>
            <a:ext cx="7613848" cy="4211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funcional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27</a:t>
            </a:fld>
            <a:endParaRPr lang="en-US" dirty="0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323528" y="1484784"/>
          <a:ext cx="8568952" cy="4464496"/>
        </p:xfrm>
        <a:graphic>
          <a:graphicData uri="http://schemas.openxmlformats.org/drawingml/2006/table">
            <a:tbl>
              <a:tblPr/>
              <a:tblGrid>
                <a:gridCol w="2216108"/>
                <a:gridCol w="6352844"/>
              </a:tblGrid>
              <a:tr h="4464496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1" dirty="0">
                          <a:latin typeface="Times New Roman"/>
                          <a:ea typeface="Times New Roman"/>
                        </a:rPr>
                        <a:t>Objetivo instrucional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</a:txBody>
                  <a:tcPr marL="42138" marR="421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Reconhecer e respeitar as regras da </a:t>
                      </a:r>
                      <a:r>
                        <a:rPr lang="pt-BR" sz="1700" dirty="0" smtClean="0">
                          <a:latin typeface="Times New Roman"/>
                          <a:ea typeface="Times New Roman"/>
                        </a:rPr>
                        <a:t>brincadeira.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Acatar comandos.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Reconhecer palavras e/ou imagens de comandos.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Permanecer na brincadeira, na qual estão envolvidas ações de escolhas e resoluções de situações-problemas.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Ter uma imagem positiva de si, ampliando sua autoconfiança, identificando cada vez mais suas limitações e possibilidades, e agindo de acordo com elas.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Identificar e enfrentar situações de conflitos, utilizando seus recursos pessoais.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Reconhecer informações visíveis.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Identificar as letras pelas suas formas gráficas.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Identificar a posição das letras na composição escrita da palavra.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Nomear as letras.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Observar as formas convencionais de escrita, conforme o padrão ortográfico vigente.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  <a:p>
                      <a:pPr marL="347472" lvl="0" indent="-347472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pt-BR" sz="1700" dirty="0">
                          <a:latin typeface="Times New Roman"/>
                          <a:ea typeface="Times New Roman"/>
                        </a:rPr>
                        <a:t>Quantificar objetos.</a:t>
                      </a:r>
                      <a:endParaRPr lang="en-US" sz="1700" dirty="0">
                        <a:latin typeface="Times New Roman"/>
                        <a:ea typeface="Times New Roman"/>
                      </a:endParaRPr>
                    </a:p>
                  </a:txBody>
                  <a:tcPr marL="42138" marR="421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300599" y="5970766"/>
            <a:ext cx="5855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QUADRO 1. Objetivos instrucionais do caso de uso Bingo dos Nomes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comportamental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15616" y="6186790"/>
            <a:ext cx="561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8. Diagrama de atividades do caso de uso Selecionar brincadeira</a:t>
            </a:r>
            <a:endParaRPr lang="pt-BR" sz="1600" dirty="0"/>
          </a:p>
        </p:txBody>
      </p:sp>
      <p:pic>
        <p:nvPicPr>
          <p:cNvPr id="8" name="Imagem 7" descr="brincAR_AD_SelecionarBrincadeir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489695"/>
            <a:ext cx="4896544" cy="4661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4" descr="brincAR_PD_Ger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340768"/>
            <a:ext cx="4724400" cy="47964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estrutural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1691680" y="6093296"/>
            <a:ext cx="435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9. Diagrama de pacotes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Introdução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>
            <a:normAutofit fontScale="925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dirty="0"/>
              <a:t>Por ser a alfabetização um processo de grande importância na vida escolar do aluno, representando a base da vida escolar, entende-se que é necessária uma preocupação maior com a qualidade do ensino e, portanto, maiores estudos que venham a contribuir com os profissionais responsáveis, a fim de desenvolver ferramentas que despertem maior interesse dos alunos.</a:t>
            </a:r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rincAR_CD_view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43844"/>
            <a:ext cx="5334000" cy="47494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estrutural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8" name="Imagem 7" descr="brincAR_CD_obj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7400" y="1676400"/>
            <a:ext cx="3009900" cy="1371600"/>
          </a:xfrm>
          <a:prstGeom prst="rect">
            <a:avLst/>
          </a:prstGeom>
        </p:spPr>
      </p:pic>
      <p:pic>
        <p:nvPicPr>
          <p:cNvPr id="10" name="Imagem 9" descr="brincAR_CD_Service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8144" y="3865984"/>
            <a:ext cx="1952625" cy="12192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6093296"/>
            <a:ext cx="532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10. Diagrama de classes do pacote </a:t>
            </a:r>
            <a:r>
              <a:rPr lang="pt-BR" sz="1600" dirty="0" err="1" smtClean="0"/>
              <a:t>view</a:t>
            </a:r>
            <a:endParaRPr lang="pt-BR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796136" y="299695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11. Diagrama de classes do pacote </a:t>
            </a:r>
            <a:r>
              <a:rPr lang="pt-BR" sz="1600" dirty="0" err="1" smtClean="0"/>
              <a:t>obj</a:t>
            </a: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796136" y="507647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12. Diagrama de classes do pacote </a:t>
            </a:r>
            <a:r>
              <a:rPr lang="pt-BR" sz="1600" dirty="0" err="1" smtClean="0"/>
              <a:t>service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estrutural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11" name="Imagem 10" descr="Diagrama de objeto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667" y="2590800"/>
            <a:ext cx="8584666" cy="137604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251521" y="3954542"/>
            <a:ext cx="532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13. Diagrama de objetos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comportamental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8" name="Imagem 7" descr="brincAR_SD_EstabelecerConexãoComCamer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412775"/>
            <a:ext cx="6635080" cy="442338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51520" y="5826750"/>
            <a:ext cx="626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14. Diagrama de </a:t>
            </a:r>
            <a:r>
              <a:rPr lang="pt-BR" sz="1600" dirty="0" err="1" smtClean="0"/>
              <a:t>sequência</a:t>
            </a:r>
            <a:r>
              <a:rPr lang="pt-BR" sz="1600" dirty="0" smtClean="0"/>
              <a:t> do caso de uso Estabelecer conexão com a câmera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física e de distribuição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7" name="Imagem 6" descr="D:\FAI 2011\TCC\BrincAR\Documentos\Diagramas\brincAR_CD_Geral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765" y="1496023"/>
            <a:ext cx="4556443" cy="474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35697" y="623731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15. Diagrama de componentes geral do projeto </a:t>
            </a:r>
            <a:r>
              <a:rPr lang="pt-BR" sz="1600" dirty="0" err="1" smtClean="0"/>
              <a:t>brincAR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Arquitetura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Visão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física e de distribuição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8" name="Imagem 7" descr="Diagrama de distribuica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1556792"/>
            <a:ext cx="8539375" cy="396044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1520" y="5466710"/>
            <a:ext cx="532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16. Diagrama de distribuição do projeto </a:t>
            </a:r>
            <a:r>
              <a:rPr lang="pt-BR" sz="1600" dirty="0" err="1" smtClean="0"/>
              <a:t>brincAR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47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“A interação  é um método que permite  a um usuário  realizar uma  tarefa  através da interface  do  usuário. (</a:t>
            </a:r>
            <a:r>
              <a:rPr lang="pt-BR" dirty="0" err="1" smtClean="0"/>
              <a:t>Bowman</a:t>
            </a:r>
            <a:r>
              <a:rPr lang="pt-BR" dirty="0" smtClean="0"/>
              <a:t> </a:t>
            </a:r>
            <a:r>
              <a:rPr lang="pt-BR" i="1" dirty="0" err="1" smtClean="0"/>
              <a:t>et</a:t>
            </a:r>
            <a:r>
              <a:rPr lang="pt-BR" i="1" dirty="0" smtClean="0"/>
              <a:t> al.</a:t>
            </a:r>
            <a:r>
              <a:rPr lang="pt-BR" dirty="0" smtClean="0"/>
              <a:t>, 2004)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rmAutofit/>
          </a:bodyPr>
          <a:lstStyle/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Cores</a:t>
            </a:r>
          </a:p>
          <a:p>
            <a:pPr algn="just"/>
            <a:r>
              <a:rPr lang="en-US" sz="2800" dirty="0" smtClean="0"/>
              <a:t>Plano de </a:t>
            </a:r>
            <a:r>
              <a:rPr lang="en-US" sz="2800" dirty="0" err="1" smtClean="0"/>
              <a:t>fundo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Fonte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Ícones</a:t>
            </a:r>
            <a:endParaRPr lang="en-US" sz="2800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Aspectos visuais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pt-BR" sz="2800" dirty="0" smtClean="0"/>
          </a:p>
          <a:p>
            <a:pPr marL="0" indent="0" algn="just">
              <a:buNone/>
            </a:pPr>
            <a:r>
              <a:rPr lang="pt-BR" sz="2800" dirty="0" smtClean="0"/>
              <a:t>A avaliação heurística de usabilidade compreende a verificação sistemática da interface de sistemas computacionais, levando como parâmetros base uma lista de heurísticas que envolvem princípios.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75656" y="5805264"/>
            <a:ext cx="532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17. Exemplo da heurística de </a:t>
            </a:r>
            <a:r>
              <a:rPr lang="pt-BR" sz="1600" i="1" dirty="0" smtClean="0"/>
              <a:t>Feedback</a:t>
            </a:r>
            <a:endParaRPr lang="pt-BR" sz="1600" dirty="0"/>
          </a:p>
        </p:txBody>
      </p:sp>
      <p:pic>
        <p:nvPicPr>
          <p:cNvPr id="1026" name="Picture 2" descr="C:\Users\Guilherme\Desktop\Temp TCC\Print\print_load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65215"/>
            <a:ext cx="6048672" cy="4153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1026" name="Picture 2" descr="C:\TEMP\Minhas imagens\image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4143" y="1628800"/>
            <a:ext cx="6075714" cy="4165684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1475656" y="5805264"/>
            <a:ext cx="5328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18. Exemplo da heurística de uso da linguagem do usuário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Alfabetização e Letramento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“Alfabetizar é a ação de tornar um indivíduo capaz de ler e escrever” (SOARES, 1998, p. 31)</a:t>
            </a:r>
          </a:p>
          <a:p>
            <a:pPr marL="0" indent="0"/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“Letrado é o indivíduo não somente alfabetizado, mas também versado em letras, erudito, pessoa que faz uso competente e consciente da leitura e escrita.” (CURTO; MORILLO; TEIXODÓ, 2000, p. 69)</a:t>
            </a:r>
            <a:endParaRPr lang="en-US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10" name="Imagem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4248472" cy="324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16832"/>
            <a:ext cx="4248472" cy="324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251521" y="5229200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19. Exemplo da heurística de saídas claramente demarcadas</a:t>
            </a: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572001" y="5229200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20. Exemplo da heurística de saídas claramente demarcadas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9" name="Imagem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4248000" cy="32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TEMP\Minhas imagens\imagem.bmp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16832"/>
            <a:ext cx="4248000" cy="3243600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179513" y="5157192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21. Exemplo da heurística de consistência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572001" y="5158186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22. Exemplo da heurística de consistência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42</a:t>
            </a:fld>
            <a:endParaRPr lang="en-US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1026" name="Picture 2" descr="C:\Users\Guilherme\Desktop\Temp TCC\Print\print_bingo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3600" y="1649292"/>
            <a:ext cx="6076800" cy="4165200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1475656" y="5805264"/>
            <a:ext cx="532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23. Exemplo da heurística de prevenção de erros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4248000" cy="32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TEMP\Minhas imagens\imagem.bmp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772816"/>
            <a:ext cx="4248000" cy="3243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51521" y="508518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24. Exemplo da heurística de minimizar sobrecarga de memória do usuário</a:t>
            </a:r>
            <a:endParaRPr lang="pt-BR" sz="1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716017" y="508518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25. Exemplo da heurística de minimizar sobrecarga de memória do usuário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7" name="Picture 2" descr="C:\Users\Guilherme\Desktop\Temp TCC\Print\print_bingo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3600" y="1649292"/>
            <a:ext cx="6076800" cy="4165200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1475656" y="5805264"/>
            <a:ext cx="5328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26. Exemplo da heurística de diálogos simples e naturais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pt-BR" sz="2800" dirty="0" smtClean="0"/>
          </a:p>
          <a:p>
            <a:pPr algn="just"/>
            <a:r>
              <a:rPr lang="pt-BR" sz="2800" dirty="0" smtClean="0"/>
              <a:t>Mensagens de erro elucidativas</a:t>
            </a:r>
          </a:p>
          <a:p>
            <a:pPr algn="just">
              <a:buNone/>
            </a:pPr>
            <a:endParaRPr lang="pt-BR" sz="2800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45</a:t>
            </a:fld>
            <a:endParaRPr lang="en-US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pt-BR" sz="3600" dirty="0" smtClean="0"/>
              <a:t>Heurísticas de usabilidade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Autofit/>
          </a:bodyPr>
          <a:lstStyle/>
          <a:p>
            <a:r>
              <a:rPr lang="pt-BR" sz="3500" b="1" dirty="0" smtClean="0"/>
              <a:t>Projeto de Interação Humano-Computador (IHC)</a:t>
            </a:r>
            <a:endParaRPr lang="en-US" sz="3500" b="1" dirty="0"/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772816"/>
            <a:ext cx="2214578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C:\Users\Guilherme\Desktop\Temp TCC\Instalador\New\manual_inst.jpg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436096" y="1780429"/>
            <a:ext cx="2357454" cy="3357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1043609" y="522920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28. Exemplo da heurística de ajuda e documentação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358823" y="523681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FIGURA 29. Exemplo da heurística de ajuda e documentação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“Rigorosos testes em sistemas e documentações podem reduzir os riscos de ocorrência de problemas no ambiente operacional, e contribuir para a qualidade dos sistemas de software se os defeitos encontrados forem corrigidos antes de implantados em produção.” (MÜLLER, </a:t>
            </a:r>
            <a:r>
              <a:rPr lang="pt-BR" sz="2800" i="1" dirty="0" err="1" smtClean="0"/>
              <a:t>et</a:t>
            </a:r>
            <a:r>
              <a:rPr lang="pt-BR" sz="2800" i="1" dirty="0" smtClean="0"/>
              <a:t> al.</a:t>
            </a:r>
            <a:r>
              <a:rPr lang="pt-BR" sz="2800" dirty="0" smtClean="0"/>
              <a:t>, 2007)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sz="2800" dirty="0" smtClean="0"/>
          </a:p>
          <a:p>
            <a:pPr marL="0" indent="0" algn="just">
              <a:buNone/>
            </a:pPr>
            <a:r>
              <a:rPr lang="pt-BR" sz="2800" dirty="0" smtClean="0"/>
              <a:t>“Um teste de unidade focaliza o esforço de verificação na menor unidade de projeto do software – o componente ou módulo de software, trabalhando a lógica interna de processamento e as estruturas de dados dentro dos limites de um componente.” (PRESSMAN, 2005, p. 295)</a:t>
            </a:r>
          </a:p>
          <a:p>
            <a:pPr marL="0" indent="0" algn="just">
              <a:buNone/>
            </a:pPr>
            <a:endParaRPr lang="pt-BR" b="1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unidade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sz="2800" dirty="0" smtClean="0"/>
          </a:p>
          <a:p>
            <a:pPr marL="0" indent="0" algn="just">
              <a:buNone/>
            </a:pPr>
            <a:r>
              <a:rPr lang="pt-BR" sz="2800" dirty="0" smtClean="0"/>
              <a:t>“Teste de integração é uma técnica sistemática para construir a arquitetura do software enquanto, ao mesmo tempo, conduz testes para descobrir erros associados as interfaces. O objetivo é, a partir de componentes testados no nível de unidade, construir uma estrutura de programa determinada pelo projeto.” (PRESSMAN, 2005, p. 297)</a:t>
            </a:r>
          </a:p>
          <a:p>
            <a:pPr marL="0" indent="0" algn="just">
              <a:buNone/>
            </a:pPr>
            <a:endParaRPr lang="pt-BR" b="1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integração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Alfabetização e Letramento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0999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A </a:t>
            </a:r>
            <a:r>
              <a:rPr lang="pt-BR" dirty="0" err="1" smtClean="0"/>
              <a:t>ideia</a:t>
            </a:r>
            <a:r>
              <a:rPr lang="pt-BR" dirty="0" smtClean="0"/>
              <a:t> de despertar o interesse na criança através da exploração de jogos e brincadeiras lúdicas é amplamente defendida pelos profissionais da educação, sendo um meio estimulador para a exploração do conhecimento, no desenvolvimento das capacidades afetivas, sociais, cognitivas, éticas e estéticas. (MINISTÉRIO DA EDUCAÇÃO, 2010). 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Aplicar esta </a:t>
            </a:r>
            <a:r>
              <a:rPr lang="pt-BR" dirty="0" err="1" smtClean="0"/>
              <a:t>ideia</a:t>
            </a:r>
            <a:r>
              <a:rPr lang="pt-BR" dirty="0" smtClean="0"/>
              <a:t> adicionando o recurso da computação, vem se mostrando mais interessante à medida que são disponibilizadas tecnologias que permitem maior interação entre usuário e computador.</a:t>
            </a: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1148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sz="2800" dirty="0" smtClean="0"/>
          </a:p>
          <a:p>
            <a:pPr marL="0" indent="0" algn="just">
              <a:buNone/>
            </a:pPr>
            <a:r>
              <a:rPr lang="pt-BR" sz="2800" dirty="0" smtClean="0"/>
              <a:t>O teste de validação começa quando componentes individuais já foram exercitados, o software está completamente montado como um pacote, e os erros de interface já foram detectados e corrigidos. Este teste focaliza ações visíveis ao usuário e saídas do sistema reconhecidas pelo usuário.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b="1" dirty="0" smtClean="0"/>
          </a:p>
          <a:p>
            <a:pPr marL="0" indent="0" algn="just">
              <a:buNone/>
            </a:pPr>
            <a:r>
              <a:rPr lang="pt-BR" b="1" dirty="0" smtClean="0"/>
              <a:t>Referência a documentos relevantes:</a:t>
            </a:r>
          </a:p>
          <a:p>
            <a:pPr marL="347472" indent="-347472"/>
            <a:r>
              <a:rPr lang="pt-BR" dirty="0" smtClean="0"/>
              <a:t>descrição dos requisitos funcionais;</a:t>
            </a:r>
          </a:p>
          <a:p>
            <a:pPr marL="347472" indent="-347472"/>
            <a:r>
              <a:rPr lang="pt-BR" dirty="0" smtClean="0"/>
              <a:t>descrição dos requisitos não funcionais;</a:t>
            </a:r>
          </a:p>
          <a:p>
            <a:pPr marL="347472" indent="-347472"/>
            <a:r>
              <a:rPr lang="pt-BR" dirty="0" smtClean="0"/>
              <a:t>visão e descrição dos casos de uso.</a:t>
            </a:r>
            <a:endParaRPr lang="pt-BR" cap="all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Itens a testar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504" y="2119313"/>
            <a:ext cx="6910993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1187624" y="573325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3. Itens testados.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Itens não testados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Ambiente para realização do teste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6" name="Picture 4" descr="C:\Documents and Settings\User\Meus documentos\Minhas imagens\image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4963" y="2132856"/>
            <a:ext cx="5934075" cy="752475"/>
          </a:xfrm>
          <a:prstGeom prst="rect">
            <a:avLst/>
          </a:prstGeom>
          <a:noFill/>
        </p:spPr>
      </p:pic>
      <p:pic>
        <p:nvPicPr>
          <p:cNvPr id="7" name="Picture 6" descr="C:\Documents and Settings\User\Meus documentos\Minhas imagens\imagem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5438" y="4005064"/>
            <a:ext cx="5953125" cy="1800225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53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1614264" y="2848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4. Itens não testados.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805264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5. Itens utilizados para realização dos testes.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Recursos de software necessários</a:t>
            </a: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8" name="Picture 2" descr="C:\Documents and Settings\User\Meus documentos\Minhas imagens\image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0675" y="2743200"/>
            <a:ext cx="5962650" cy="1581150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1619672" y="429309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6. Softwares necessários para realização dos testes.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Rastreabilidade entre requisitos e casos de teste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validação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8" name="Picture 2" descr="C:\Documents and Settings\User\Meus documentos\Minhas imagens\image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8238" y="2118710"/>
            <a:ext cx="6867525" cy="3529615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55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87624" y="5661248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Tabela 7. Rastreabilidade entre requisitos e casos de teste.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b="1" dirty="0" smtClean="0"/>
              <a:t>Plano de Testes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Teste de sistema na verdade é uma série de diferentes testes cuja finalidade principal é exercitar por completo o sistema baseado em computador. Apesar de cada teste ter uma finalidade distinta, todos trabalham para verificar se os elementos do sistema foram adequadamente integrados e executam as funções a eles alocadas.” (PRESSMAN, 2005, p. 306)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sistema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Apresentação do </a:t>
            </a:r>
            <a:r>
              <a:rPr lang="pt-BR" b="1" dirty="0" err="1" smtClean="0"/>
              <a:t>brincAR</a:t>
            </a:r>
            <a:endParaRPr lang="en-US" b="1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5920" y="1600203"/>
            <a:ext cx="585216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Grande parte das dificuldades com a biblioteca </a:t>
            </a:r>
            <a:r>
              <a:rPr lang="pt-BR" dirty="0" err="1" smtClean="0"/>
              <a:t>NyARToolkit</a:t>
            </a:r>
            <a:r>
              <a:rPr lang="pt-BR" dirty="0" smtClean="0"/>
              <a:t> foram superadas:</a:t>
            </a:r>
          </a:p>
          <a:p>
            <a:pPr marL="0" indent="0" algn="just"/>
            <a:r>
              <a:rPr lang="pt-BR" dirty="0" smtClean="0"/>
              <a:t> biblioteca em japonês;</a:t>
            </a:r>
          </a:p>
          <a:p>
            <a:pPr marL="0" indent="0" algn="just"/>
            <a:r>
              <a:rPr lang="pt-BR" dirty="0" smtClean="0"/>
              <a:t> reconhecimento de múltiplos marcadores no mesmo quadro;</a:t>
            </a:r>
          </a:p>
          <a:p>
            <a:pPr marL="0" indent="0" algn="just"/>
            <a:r>
              <a:rPr lang="pt-BR" dirty="0" smtClean="0"/>
              <a:t> desempenho utilizando múltiplos marcadores;</a:t>
            </a:r>
          </a:p>
          <a:p>
            <a:pPr marL="0" indent="0" algn="just"/>
            <a:r>
              <a:rPr lang="pt-BR" dirty="0" smtClean="0"/>
              <a:t> dificuldade em encontrar, </a:t>
            </a:r>
            <a:r>
              <a:rPr lang="pt-BR" dirty="0" err="1" smtClean="0"/>
              <a:t>renderizar</a:t>
            </a:r>
            <a:r>
              <a:rPr lang="pt-BR" dirty="0" smtClean="0"/>
              <a:t> e manipular modelos 3D compatíveis com a biblioteca.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Não foi possível determinar a ordem dos marcadores para validação da ordem das letras das palavras.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 Realidade Aumentada é uma ferramenta que pode ser explorada exaustivamente na educação.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União entre Informática e Pedagogia foi um sucesso do ponto de vista da aquisição de conhecimento.</a:t>
            </a:r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Realidade Aumentada é uma interface que rompe a barreira da tela, utilizando representações tridimensionais mais próximas da realidade do usuário.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“Permite combinar imagens geradas no mundo virtual com imagens do mundo real, com objetivo de suplementar um cenário real com informações geradas pelo computador” (NETTO; MACHADO; OLIVEIRA, 2002).</a:t>
            </a:r>
          </a:p>
          <a:p>
            <a:pPr algn="just"/>
            <a:endParaRPr lang="en-US" dirty="0"/>
          </a:p>
        </p:txBody>
      </p:sp>
      <p:pic>
        <p:nvPicPr>
          <p:cNvPr id="5" name="Imagem 4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Agradecimentos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Profª</a:t>
            </a:r>
            <a:r>
              <a:rPr lang="pt-BR" dirty="0" smtClean="0"/>
              <a:t> Ma. Silvana Isabel de Lima</a:t>
            </a:r>
          </a:p>
          <a:p>
            <a:r>
              <a:rPr lang="pt-BR" dirty="0" err="1" smtClean="0"/>
              <a:t>Profª</a:t>
            </a:r>
            <a:r>
              <a:rPr lang="pt-BR" dirty="0" smtClean="0"/>
              <a:t> Ma. Cláudia Maria Vasconcelos Novaes de Souza</a:t>
            </a:r>
          </a:p>
          <a:p>
            <a:r>
              <a:rPr lang="pt-BR" dirty="0" smtClean="0"/>
              <a:t>Alunas do 3º Período de </a:t>
            </a:r>
          </a:p>
          <a:p>
            <a:pPr>
              <a:buNone/>
            </a:pPr>
            <a:r>
              <a:rPr lang="pt-BR" dirty="0" smtClean="0"/>
              <a:t>	Pedagogia – 1º Semestre de 2011</a:t>
            </a:r>
          </a:p>
          <a:p>
            <a:r>
              <a:rPr lang="pt-BR" dirty="0" smtClean="0"/>
              <a:t>Luiz Gustavo Rodrigues (</a:t>
            </a:r>
            <a:r>
              <a:rPr lang="pt-BR" dirty="0" err="1" smtClean="0"/>
              <a:t>Sensorium</a:t>
            </a:r>
            <a:r>
              <a:rPr lang="pt-BR" dirty="0" smtClean="0"/>
              <a:t>)</a:t>
            </a:r>
            <a:endParaRPr lang="en-US" dirty="0" smtClean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Referências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just"/>
            <a:r>
              <a:rPr lang="en-US" dirty="0" smtClean="0"/>
              <a:t>BOWMAN, D. A. et al. </a:t>
            </a:r>
            <a:r>
              <a:rPr lang="en-US" b="1" dirty="0" smtClean="0"/>
              <a:t>3D User Interfaces:</a:t>
            </a:r>
            <a:r>
              <a:rPr lang="en-US" dirty="0" smtClean="0"/>
              <a:t> Theory and </a:t>
            </a:r>
            <a:r>
              <a:rPr lang="en-US" dirty="0" err="1" smtClean="0"/>
              <a:t>Pratice</a:t>
            </a:r>
            <a:r>
              <a:rPr lang="en-US" dirty="0" smtClean="0"/>
              <a:t>. [</a:t>
            </a:r>
            <a:r>
              <a:rPr lang="en-US" dirty="0" err="1" smtClean="0"/>
              <a:t>S.l</a:t>
            </a:r>
            <a:r>
              <a:rPr lang="en-US" dirty="0" smtClean="0"/>
              <a:t>.]: Addison-Wesley, 2004.</a:t>
            </a:r>
          </a:p>
          <a:p>
            <a:pPr algn="just"/>
            <a:r>
              <a:rPr lang="pt-BR" dirty="0" smtClean="0"/>
              <a:t>CARDOSO; A. </a:t>
            </a:r>
            <a:r>
              <a:rPr lang="pt-BR" dirty="0" err="1" smtClean="0"/>
              <a:t>et</a:t>
            </a:r>
            <a:r>
              <a:rPr lang="pt-BR" dirty="0" smtClean="0"/>
              <a:t> al. </a:t>
            </a:r>
            <a:r>
              <a:rPr lang="pt-BR" b="1" dirty="0" smtClean="0"/>
              <a:t>Tecnologias e Ferramentas para o Desenvolvimento de Sistemas de Realidade Virtual e Aumentada</a:t>
            </a:r>
            <a:r>
              <a:rPr lang="pt-BR" dirty="0" smtClean="0"/>
              <a:t>. Recife: Ed. Universitária da UFPE, v. I, 2007.</a:t>
            </a:r>
            <a:endParaRPr lang="en-US" dirty="0" smtClean="0"/>
          </a:p>
          <a:p>
            <a:pPr algn="just"/>
            <a:r>
              <a:rPr lang="pt-BR" dirty="0" smtClean="0"/>
              <a:t>CARPENA; F. R.; KIRNER; T. G. </a:t>
            </a:r>
            <a:r>
              <a:rPr lang="pt-BR" b="1" dirty="0" smtClean="0"/>
              <a:t>Especificação de Requisitos de Software com o Método SCR</a:t>
            </a:r>
            <a:r>
              <a:rPr lang="pt-BR" dirty="0" smtClean="0"/>
              <a:t>, Maringá, p. 138-148, 1998. </a:t>
            </a:r>
            <a:r>
              <a:rPr lang="pt-BR" dirty="0" err="1" smtClean="0"/>
              <a:t>Disponivel</a:t>
            </a:r>
            <a:r>
              <a:rPr lang="pt-BR" dirty="0" smtClean="0"/>
              <a:t> em: &lt;http://wer.inf.puc-rio.br/WERpapers/artigos/artigos_WER98/carpena.pdf&gt;. Acesso em: 22 mar. 2011.</a:t>
            </a:r>
            <a:endParaRPr lang="en-US" dirty="0" smtClean="0"/>
          </a:p>
          <a:p>
            <a:pPr algn="just"/>
            <a:r>
              <a:rPr lang="pt-BR" dirty="0" smtClean="0"/>
              <a:t>CURTO</a:t>
            </a:r>
            <a:r>
              <a:rPr lang="pt-BR" dirty="0"/>
              <a:t>; L. M.; MORILLO; M. M.; TEIXODÓ; M. M. </a:t>
            </a:r>
            <a:r>
              <a:rPr lang="pt-BR" b="1" dirty="0"/>
              <a:t>Escrever e ler:</a:t>
            </a:r>
            <a:r>
              <a:rPr lang="pt-BR" dirty="0"/>
              <a:t> Como as crianças aprendem e como o professor pode ensiná-las a escrever e a ler. Porto Alegre: </a:t>
            </a:r>
            <a:r>
              <a:rPr lang="pt-BR" dirty="0" err="1"/>
              <a:t>Artmed</a:t>
            </a:r>
            <a:r>
              <a:rPr lang="pt-BR" dirty="0"/>
              <a:t>, v. 1, 2000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GONTIJO; Cláudia Maria M. </a:t>
            </a:r>
            <a:r>
              <a:rPr lang="pt-BR" b="1" dirty="0" smtClean="0"/>
              <a:t>Modos de Elaboração da Linguagem Escrita Por Crianças de uma instituição Educativa Infantil. </a:t>
            </a:r>
            <a:r>
              <a:rPr lang="pt-BR" dirty="0" smtClean="0"/>
              <a:t>Universidade Federal do Espírito Santo</a:t>
            </a:r>
            <a:r>
              <a:rPr lang="pt-BR" smtClean="0"/>
              <a:t>, Vitória – ES.</a:t>
            </a:r>
            <a:endParaRPr lang="en-US" b="1" dirty="0"/>
          </a:p>
          <a:p>
            <a:pPr algn="just"/>
            <a:r>
              <a:rPr lang="pt-BR" dirty="0" smtClean="0"/>
              <a:t>HELDMAN, K. </a:t>
            </a:r>
            <a:r>
              <a:rPr lang="pt-BR" b="1" dirty="0" smtClean="0"/>
              <a:t>Gerência de Projetos</a:t>
            </a:r>
            <a:r>
              <a:rPr lang="pt-BR" dirty="0" smtClean="0"/>
              <a:t>. 3ª. ed. Rio de Janeiro: </a:t>
            </a:r>
            <a:r>
              <a:rPr lang="pt-BR" dirty="0" err="1" smtClean="0"/>
              <a:t>Elsevier</a:t>
            </a:r>
            <a:r>
              <a:rPr lang="pt-BR" dirty="0" smtClean="0"/>
              <a:t>, 2006.</a:t>
            </a:r>
          </a:p>
          <a:p>
            <a:pPr algn="just"/>
            <a:r>
              <a:rPr lang="pt-BR" dirty="0" smtClean="0"/>
              <a:t>KIRNER; C.; SISCOUTO; R. </a:t>
            </a:r>
            <a:r>
              <a:rPr lang="pt-BR" b="1" dirty="0" smtClean="0"/>
              <a:t>Realidade Virtual e Aumentada:</a:t>
            </a:r>
            <a:r>
              <a:rPr lang="pt-BR" dirty="0" smtClean="0"/>
              <a:t> Conceitos, Projeto e Aplicações. Petrópolis: [s.n.], 2007.</a:t>
            </a:r>
            <a:endParaRPr lang="en-US" dirty="0" smtClean="0"/>
          </a:p>
          <a:p>
            <a:pPr algn="just"/>
            <a:r>
              <a:rPr lang="pt-BR" dirty="0" smtClean="0"/>
              <a:t>MINISTÉRIO DA EDUCAÇÃO. </a:t>
            </a:r>
            <a:r>
              <a:rPr lang="pt-BR" b="1" dirty="0" smtClean="0"/>
              <a:t>Resolução No 4, de 13 de Julho de 2010</a:t>
            </a:r>
            <a:r>
              <a:rPr lang="pt-BR" dirty="0" smtClean="0"/>
              <a:t>, 2010. </a:t>
            </a:r>
            <a:r>
              <a:rPr lang="pt-BR" dirty="0" err="1" smtClean="0"/>
              <a:t>Disponivel</a:t>
            </a:r>
            <a:r>
              <a:rPr lang="pt-BR" dirty="0" smtClean="0"/>
              <a:t> em: &lt;http://portal.mec.gov.br/index.</a:t>
            </a:r>
            <a:r>
              <a:rPr lang="pt-BR" dirty="0" err="1" smtClean="0"/>
              <a:t>php</a:t>
            </a:r>
            <a:r>
              <a:rPr lang="pt-BR" dirty="0" smtClean="0"/>
              <a:t>?</a:t>
            </a:r>
            <a:r>
              <a:rPr lang="pt-BR" dirty="0" err="1" smtClean="0"/>
              <a:t>option</a:t>
            </a:r>
            <a:r>
              <a:rPr lang="pt-BR" dirty="0" smtClean="0"/>
              <a:t>=</a:t>
            </a:r>
            <a:r>
              <a:rPr lang="pt-BR" dirty="0" err="1" smtClean="0"/>
              <a:t>com_docman&amp;task</a:t>
            </a:r>
            <a:r>
              <a:rPr lang="pt-BR" dirty="0" smtClean="0"/>
              <a:t>=</a:t>
            </a:r>
            <a:r>
              <a:rPr lang="pt-BR" dirty="0" err="1" smtClean="0"/>
              <a:t>doc_download&amp;gid</a:t>
            </a:r>
            <a:r>
              <a:rPr lang="pt-BR" dirty="0" smtClean="0"/>
              <a:t>=5916&amp;</a:t>
            </a:r>
            <a:r>
              <a:rPr lang="pt-BR" dirty="0" err="1" smtClean="0"/>
              <a:t>Itemid</a:t>
            </a:r>
            <a:r>
              <a:rPr lang="pt-BR" dirty="0" smtClean="0"/>
              <a:t>=&gt;. Acesso em: 06 Abril 2011.</a:t>
            </a:r>
            <a:endParaRPr lang="en-US" dirty="0" smtClean="0"/>
          </a:p>
          <a:p>
            <a:pPr algn="just"/>
            <a:r>
              <a:rPr lang="pt-BR" dirty="0" smtClean="0"/>
              <a:t>MUTO, C. A. </a:t>
            </a:r>
            <a:r>
              <a:rPr lang="pt-BR" b="1" dirty="0" smtClean="0"/>
              <a:t>Exame PMP:</a:t>
            </a:r>
            <a:r>
              <a:rPr lang="pt-BR" dirty="0" smtClean="0"/>
              <a:t> a </a:t>
            </a:r>
            <a:r>
              <a:rPr lang="pt-BR" dirty="0" err="1" smtClean="0"/>
              <a:t>Biblia</a:t>
            </a:r>
            <a:r>
              <a:rPr lang="pt-BR" dirty="0" smtClean="0"/>
              <a:t> : manual para certificação. 2. rev. ed. e </a:t>
            </a:r>
            <a:r>
              <a:rPr lang="pt-BR" dirty="0" err="1" smtClean="0"/>
              <a:t>ampl</a:t>
            </a:r>
            <a:r>
              <a:rPr lang="pt-BR" dirty="0" smtClean="0"/>
              <a:t>. ed. Rio de Janeiro: </a:t>
            </a:r>
            <a:r>
              <a:rPr lang="pt-BR" dirty="0" err="1" smtClean="0"/>
              <a:t>Brasport</a:t>
            </a:r>
            <a:r>
              <a:rPr lang="pt-BR" dirty="0" smtClean="0"/>
              <a:t>, 2008.</a:t>
            </a:r>
          </a:p>
          <a:p>
            <a:pPr algn="just"/>
            <a:r>
              <a:rPr lang="pt-BR" dirty="0" smtClean="0"/>
              <a:t>NASCIMENTO, J. K. F. D. </a:t>
            </a:r>
            <a:r>
              <a:rPr lang="pt-BR" b="1" dirty="0" smtClean="0"/>
              <a:t>Informática aplicada à educação</a:t>
            </a:r>
            <a:r>
              <a:rPr lang="pt-BR" dirty="0" smtClean="0"/>
              <a:t>. Brasília: Universidade de Brasília, 2007.</a:t>
            </a:r>
          </a:p>
          <a:p>
            <a:pPr algn="just"/>
            <a:r>
              <a:rPr lang="pt-BR" dirty="0" smtClean="0"/>
              <a:t>NETTO; A. V.; MACHADO; L. D. S.; OLIVEIRA; M. C. F. Realidade Virtual - Definições, Dispositivos e Aplicações, 2002. </a:t>
            </a:r>
            <a:r>
              <a:rPr lang="pt-BR" dirty="0" err="1" smtClean="0"/>
              <a:t>Disponivel</a:t>
            </a:r>
            <a:r>
              <a:rPr lang="pt-BR" dirty="0" smtClean="0"/>
              <a:t> em: &lt;http://www.de.ufpb.br/~labteve/publi/2002_reic.pdf&gt;. Acesso em: 14 Abril 2011.</a:t>
            </a:r>
            <a:endParaRPr lang="en-US" dirty="0" smtClean="0"/>
          </a:p>
          <a:p>
            <a:pPr algn="just"/>
            <a:r>
              <a:rPr lang="pt-BR" dirty="0" smtClean="0"/>
              <a:t>PRESSMAN, R. S. </a:t>
            </a:r>
            <a:r>
              <a:rPr lang="pt-BR" b="1" dirty="0" smtClean="0"/>
              <a:t>Engenharia de Software</a:t>
            </a:r>
            <a:r>
              <a:rPr lang="pt-BR" dirty="0" smtClean="0"/>
              <a:t>. 6ª. ed. Porto Alegre: AMGH, 2005.</a:t>
            </a:r>
          </a:p>
          <a:p>
            <a:pPr algn="just"/>
            <a:r>
              <a:rPr lang="pt-BR" dirty="0" smtClean="0"/>
              <a:t>SOARES; M. </a:t>
            </a:r>
            <a:r>
              <a:rPr lang="pt-BR" b="1" dirty="0" smtClean="0"/>
              <a:t>Letramento:</a:t>
            </a:r>
            <a:r>
              <a:rPr lang="pt-BR" dirty="0" smtClean="0"/>
              <a:t> um tema em três gêneros. Belo Horizonte: Autêntica, 1998.</a:t>
            </a:r>
            <a:endParaRPr lang="en-US" dirty="0" smtClean="0"/>
          </a:p>
          <a:p>
            <a:pPr algn="just"/>
            <a:r>
              <a:rPr lang="pt-BR" dirty="0" smtClean="0"/>
              <a:t>TEBEROSKY, A.; COLOMER, T. </a:t>
            </a:r>
            <a:r>
              <a:rPr lang="pt-BR" b="1" dirty="0" smtClean="0"/>
              <a:t>Aprender a escrever e ler:</a:t>
            </a:r>
            <a:r>
              <a:rPr lang="pt-BR" dirty="0" smtClean="0"/>
              <a:t> Uma proposta construtivista. Porto Alegre: </a:t>
            </a:r>
            <a:r>
              <a:rPr lang="pt-BR" dirty="0" err="1" smtClean="0"/>
              <a:t>Artmed</a:t>
            </a:r>
            <a:r>
              <a:rPr lang="pt-BR" dirty="0" smtClean="0"/>
              <a:t>, 2003.</a:t>
            </a:r>
          </a:p>
          <a:p>
            <a:pPr algn="just"/>
            <a:r>
              <a:rPr lang="pt-BR" dirty="0" smtClean="0"/>
              <a:t>ZORZAL; E.; BUCCIOLI; A. A. B.; KIRNER; C. Usando Realidade Aumentada no Desenvolvimento de </a:t>
            </a:r>
            <a:r>
              <a:rPr lang="pt-BR" dirty="0" err="1" smtClean="0"/>
              <a:t>Quebra-cabeças</a:t>
            </a:r>
            <a:r>
              <a:rPr lang="pt-BR" dirty="0" smtClean="0"/>
              <a:t> Educacionais. </a:t>
            </a:r>
            <a:r>
              <a:rPr lang="pt-BR" b="1" dirty="0" smtClean="0"/>
              <a:t>Anais do VII </a:t>
            </a:r>
            <a:r>
              <a:rPr lang="pt-BR" b="1" dirty="0" err="1" smtClean="0"/>
              <a:t>Symposium</a:t>
            </a:r>
            <a:r>
              <a:rPr lang="pt-BR" b="1" dirty="0" smtClean="0"/>
              <a:t> </a:t>
            </a:r>
            <a:r>
              <a:rPr lang="pt-BR" b="1" dirty="0" err="1" smtClean="0"/>
              <a:t>on</a:t>
            </a:r>
            <a:r>
              <a:rPr lang="pt-BR" b="1" dirty="0" smtClean="0"/>
              <a:t> Virtual Reality</a:t>
            </a:r>
            <a:r>
              <a:rPr lang="pt-BR" dirty="0" smtClean="0"/>
              <a:t>, Porto Alegre, 2006. 221-232.</a:t>
            </a:r>
            <a:endParaRPr lang="en-US" dirty="0" smtClean="0"/>
          </a:p>
          <a:p>
            <a:pPr algn="just">
              <a:buNone/>
            </a:pPr>
            <a:endParaRPr lang="pt-BR" dirty="0" smtClean="0"/>
          </a:p>
          <a:p>
            <a:pPr algn="just"/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pic>
        <p:nvPicPr>
          <p:cNvPr id="5" name="Imagem 4" descr="logo_FA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90" y="381000"/>
            <a:ext cx="1516310" cy="685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b="1" dirty="0" err="1" smtClean="0"/>
              <a:t>brincAR</a:t>
            </a:r>
            <a:r>
              <a:rPr lang="pt-BR" dirty="0"/>
              <a:t/>
            </a:r>
            <a:br>
              <a:rPr lang="pt-BR" dirty="0"/>
            </a:br>
            <a:r>
              <a:rPr lang="pt-BR" sz="3100" dirty="0" smtClean="0"/>
              <a:t>Realidade Aumentada aplicada à Alfabetização</a:t>
            </a:r>
            <a:br>
              <a:rPr lang="pt-BR" sz="3100" dirty="0" smtClean="0"/>
            </a:br>
            <a:r>
              <a:rPr lang="pt-BR" sz="3100" dirty="0" smtClean="0"/>
              <a:t>Defesa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7391400" cy="26670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Alunos</a:t>
            </a:r>
            <a:r>
              <a:rPr lang="pt-BR" sz="2000" dirty="0" smtClean="0">
                <a:solidFill>
                  <a:schemeClr val="tx1"/>
                </a:solidFill>
              </a:rPr>
              <a:t>: 	Altair Campos </a:t>
            </a:r>
            <a:r>
              <a:rPr lang="pt-BR" sz="2000" dirty="0" err="1" smtClean="0">
                <a:solidFill>
                  <a:schemeClr val="tx1"/>
                </a:solidFill>
              </a:rPr>
              <a:t>Lage</a:t>
            </a:r>
            <a:r>
              <a:rPr lang="pt-BR" sz="2000" dirty="0" smtClean="0">
                <a:solidFill>
                  <a:schemeClr val="tx1"/>
                </a:solidFill>
              </a:rPr>
              <a:t> Filho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Bruno de Castro Gonçalves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Guilherme Augusto Gomes da Silva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</a:t>
            </a:r>
            <a:r>
              <a:rPr lang="pt-BR" sz="2000" dirty="0" err="1" smtClean="0">
                <a:solidFill>
                  <a:schemeClr val="tx1"/>
                </a:solidFill>
              </a:rPr>
              <a:t>Élysson</a:t>
            </a:r>
            <a:r>
              <a:rPr lang="pt-BR" sz="2000" dirty="0" smtClean="0">
                <a:solidFill>
                  <a:schemeClr val="tx1"/>
                </a:solidFill>
              </a:rPr>
              <a:t> Mendes Rezende</a:t>
            </a: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	Thaís Rezende e Barbosa</a:t>
            </a:r>
          </a:p>
          <a:p>
            <a:pPr algn="l"/>
            <a:endParaRPr lang="pt-BR" sz="2000" dirty="0" smtClean="0">
              <a:solidFill>
                <a:schemeClr val="tx1"/>
              </a:solidFill>
            </a:endParaRP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Orientadora</a:t>
            </a:r>
            <a:r>
              <a:rPr lang="pt-BR" sz="2000" dirty="0" smtClean="0">
                <a:solidFill>
                  <a:schemeClr val="tx1"/>
                </a:solidFill>
              </a:rPr>
              <a:t>: Prof.ª Ma. Silvana Isabel de Lima</a:t>
            </a: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Co-orientadora:</a:t>
            </a:r>
            <a:r>
              <a:rPr lang="pt-BR" sz="2000" dirty="0" smtClean="0">
                <a:solidFill>
                  <a:schemeClr val="tx1"/>
                </a:solidFill>
              </a:rPr>
              <a:t>  Prof.ª Ma. Cláudia Maria V. Novaes de Souza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24000" y="282714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FAI – Centro de Ensino Superior em Gestão, Tecnologia e Educação</a:t>
            </a:r>
          </a:p>
          <a:p>
            <a:pPr algn="ctr"/>
            <a:r>
              <a:rPr lang="pt-BR" sz="2000" dirty="0" smtClean="0"/>
              <a:t>Curso de Sistemas de Informação</a:t>
            </a:r>
            <a:endParaRPr lang="en-US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6705600" y="5257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Dez/2011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/>
              <a:t>Pode ser classificada em:</a:t>
            </a:r>
          </a:p>
          <a:p>
            <a:pPr algn="just"/>
            <a:r>
              <a:rPr lang="pt-BR" dirty="0" smtClean="0"/>
              <a:t>sistema de visão de ótica direta;</a:t>
            </a:r>
          </a:p>
          <a:p>
            <a:pPr algn="just"/>
            <a:r>
              <a:rPr lang="pt-BR" dirty="0" smtClean="0"/>
              <a:t>sistema de visão direta por vídeo;</a:t>
            </a:r>
          </a:p>
          <a:p>
            <a:pPr algn="just"/>
            <a:r>
              <a:rPr lang="pt-BR" dirty="0" smtClean="0"/>
              <a:t>sistema de visão por vídeo baseado em monitor;</a:t>
            </a:r>
          </a:p>
          <a:p>
            <a:pPr algn="just"/>
            <a:r>
              <a:rPr lang="pt-BR" dirty="0" smtClean="0"/>
              <a:t>sistema de visão ótica por projeção.</a:t>
            </a:r>
            <a:br>
              <a:rPr lang="pt-BR" dirty="0" smtClean="0"/>
            </a:br>
            <a:r>
              <a:rPr lang="pt-BR" dirty="0" smtClean="0"/>
              <a:t>(AZUMA </a:t>
            </a:r>
            <a:r>
              <a:rPr lang="pt-BR" i="1" dirty="0" smtClean="0"/>
              <a:t>apud </a:t>
            </a:r>
            <a:r>
              <a:rPr lang="pt-BR" dirty="0" smtClean="0"/>
              <a:t>CARDOSO</a:t>
            </a:r>
            <a:r>
              <a:rPr lang="pt-BR" i="1" dirty="0" smtClean="0"/>
              <a:t> </a:t>
            </a:r>
            <a:r>
              <a:rPr lang="pt-BR" i="1" dirty="0" err="1" smtClean="0"/>
              <a:t>et</a:t>
            </a:r>
            <a:r>
              <a:rPr lang="pt-BR" i="1" dirty="0" smtClean="0"/>
              <a:t> </a:t>
            </a:r>
            <a:r>
              <a:rPr lang="pt-BR" i="1" dirty="0" err="1" smtClean="0"/>
              <a:t>al</a:t>
            </a:r>
            <a:r>
              <a:rPr lang="pt-BR" dirty="0" smtClean="0"/>
              <a:t>, 2007) </a:t>
            </a:r>
            <a:endParaRPr lang="en-US" dirty="0"/>
          </a:p>
        </p:txBody>
      </p:sp>
      <p:pic>
        <p:nvPicPr>
          <p:cNvPr id="4" name="Imagem 3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 smtClean="0"/>
              <a:t>Um típico sistema de RA é formado por:</a:t>
            </a:r>
          </a:p>
          <a:p>
            <a:pPr algn="just"/>
            <a:r>
              <a:rPr lang="pt-BR" dirty="0" smtClean="0"/>
              <a:t>uma ou mais câmeras, para captura da cena real;</a:t>
            </a:r>
          </a:p>
          <a:p>
            <a:pPr algn="just"/>
            <a:r>
              <a:rPr lang="pt-BR" dirty="0" smtClean="0"/>
              <a:t>software para construção de objetos virtuais;</a:t>
            </a:r>
          </a:p>
          <a:p>
            <a:pPr algn="just"/>
            <a:r>
              <a:rPr lang="pt-BR" dirty="0" smtClean="0"/>
              <a:t>sistema gráfico;</a:t>
            </a:r>
          </a:p>
          <a:p>
            <a:pPr algn="just"/>
            <a:r>
              <a:rPr lang="pt-BR" dirty="0" smtClean="0"/>
              <a:t>dispositivo de interação. (LAHR; LOURENÇO; DAINESE, 2004)</a:t>
            </a:r>
          </a:p>
          <a:p>
            <a:pPr algn="just">
              <a:buNone/>
            </a:pPr>
            <a:endParaRPr lang="pt-BR" dirty="0" smtClean="0"/>
          </a:p>
          <a:p>
            <a:pPr algn="ctr">
              <a:buNone/>
            </a:pPr>
            <a:endParaRPr lang="en-US" dirty="0"/>
          </a:p>
        </p:txBody>
      </p:sp>
      <p:pic>
        <p:nvPicPr>
          <p:cNvPr id="7" name="Imagem 6" descr="logo_brin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Realidade Aumentada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/>
              <a:t>Marcadores</a:t>
            </a:r>
          </a:p>
          <a:p>
            <a:pPr algn="just">
              <a:buNone/>
            </a:pPr>
            <a:endParaRPr lang="pt-BR" dirty="0" smtClean="0"/>
          </a:p>
          <a:p>
            <a:pPr algn="ctr">
              <a:buNone/>
            </a:pPr>
            <a:endParaRPr lang="en-US" dirty="0"/>
          </a:p>
        </p:txBody>
      </p:sp>
      <p:pic>
        <p:nvPicPr>
          <p:cNvPr id="4" name="Espaço Reservado para Conteúdo 4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3124200"/>
            <a:ext cx="2347317" cy="2133600"/>
          </a:xfrm>
          <a:prstGeom prst="rect">
            <a:avLst/>
          </a:prstGeom>
        </p:spPr>
      </p:pic>
      <p:pic>
        <p:nvPicPr>
          <p:cNvPr id="5" name="Imagem 4" descr="brinc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3140825"/>
            <a:ext cx="2133600" cy="2133600"/>
          </a:xfrm>
          <a:prstGeom prst="rect">
            <a:avLst/>
          </a:prstGeom>
        </p:spPr>
      </p:pic>
      <p:pic>
        <p:nvPicPr>
          <p:cNvPr id="6" name="Imagem 5" descr="340x2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2971800"/>
            <a:ext cx="2476500" cy="2428875"/>
          </a:xfrm>
          <a:prstGeom prst="rect">
            <a:avLst/>
          </a:prstGeom>
        </p:spPr>
      </p:pic>
      <p:pic>
        <p:nvPicPr>
          <p:cNvPr id="7" name="Imagem 6" descr="logo_brincA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9400" y="5638800"/>
            <a:ext cx="2374900" cy="12192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458200" y="22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8305800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914B2FE-1531-4D51-B9FB-3124EF4A3A98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66800" y="5334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1. Exemplo de marcadores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2819</Words>
  <Application>Microsoft Office PowerPoint</Application>
  <PresentationFormat>Apresentação na tela (4:3)</PresentationFormat>
  <Paragraphs>422</Paragraphs>
  <Slides>62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3" baseType="lpstr">
      <vt:lpstr>Tema do Office</vt:lpstr>
      <vt:lpstr>brincAR Realidade Aumentada aplicada à Alfabetização Defesa</vt:lpstr>
      <vt:lpstr>Roteiro</vt:lpstr>
      <vt:lpstr>Introdução</vt:lpstr>
      <vt:lpstr>Alfabetização e Letramento</vt:lpstr>
      <vt:lpstr>Alfabetização e Letramento</vt:lpstr>
      <vt:lpstr>Realidade Aumentada</vt:lpstr>
      <vt:lpstr>Realidade Aumentada</vt:lpstr>
      <vt:lpstr>Realidade Aumentada</vt:lpstr>
      <vt:lpstr>Realidade Aumentada</vt:lpstr>
      <vt:lpstr>Realidade Aumentada</vt:lpstr>
      <vt:lpstr>Realidade Aumentada</vt:lpstr>
      <vt:lpstr>Realidade Aumentada</vt:lpstr>
      <vt:lpstr>Realidade Aumentada aplicada à Educação</vt:lpstr>
      <vt:lpstr>Objetivos do Projeto</vt:lpstr>
      <vt:lpstr>Formulação do Problema</vt:lpstr>
      <vt:lpstr>Justificativa do Projeto</vt:lpstr>
      <vt:lpstr>Público-alvo</vt:lpstr>
      <vt:lpstr>Plano e Gerência de Projeto</vt:lpstr>
      <vt:lpstr>Plano e Gerência de Projeto</vt:lpstr>
      <vt:lpstr>Plano e Gerência de Projeto</vt:lpstr>
      <vt:lpstr>Plano e Gerência de Projeto</vt:lpstr>
      <vt:lpstr>Plano e Gerência de Projeto</vt:lpstr>
      <vt:lpstr>Especificação de requisitos</vt:lpstr>
      <vt:lpstr>Especificação de requisitos</vt:lpstr>
      <vt:lpstr>Arquitetura do brincAR</vt:lpstr>
      <vt:lpstr>Arquitetura do brincAR</vt:lpstr>
      <vt:lpstr>Arquitetura do brincAR</vt:lpstr>
      <vt:lpstr>Arquitetura do brincAR</vt:lpstr>
      <vt:lpstr>Arquitetura do brincAR</vt:lpstr>
      <vt:lpstr>Arquitetura do brincAR</vt:lpstr>
      <vt:lpstr>Arquitetura do brincAR</vt:lpstr>
      <vt:lpstr>Arquitetura do brincAR</vt:lpstr>
      <vt:lpstr>Arquitetura do brincAR</vt:lpstr>
      <vt:lpstr>Arquitetura do brincAR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Projeto de Interação Humano-Computador (IHC)</vt:lpstr>
      <vt:lpstr>Plano de Testes</vt:lpstr>
      <vt:lpstr>Plano de Testes</vt:lpstr>
      <vt:lpstr>Plano de Testes</vt:lpstr>
      <vt:lpstr>Plano de Testes</vt:lpstr>
      <vt:lpstr>Plano de Testes</vt:lpstr>
      <vt:lpstr>Plano de Testes</vt:lpstr>
      <vt:lpstr>Plano de Testes</vt:lpstr>
      <vt:lpstr>Plano de Testes</vt:lpstr>
      <vt:lpstr>Plano de Testes</vt:lpstr>
      <vt:lpstr>Plano de Testes</vt:lpstr>
      <vt:lpstr>Apresentação do brincAR</vt:lpstr>
      <vt:lpstr>Considerações finais</vt:lpstr>
      <vt:lpstr>Considerações finais</vt:lpstr>
      <vt:lpstr>Agradecimentos</vt:lpstr>
      <vt:lpstr>Referências</vt:lpstr>
      <vt:lpstr>brincAR Realidade Aumentada aplicada à Alfabetização Defesa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brincAR Realidade Aumentada aplicada à Alfabetização</dc:title>
  <dc:creator>Thaís Rezende e Barbosa</dc:creator>
  <cp:lastModifiedBy>Thaís Rezende e Barbosa</cp:lastModifiedBy>
  <cp:revision>161</cp:revision>
  <dcterms:created xsi:type="dcterms:W3CDTF">2011-12-04T03:11:31Z</dcterms:created>
  <dcterms:modified xsi:type="dcterms:W3CDTF">2011-12-20T01:49:46Z</dcterms:modified>
</cp:coreProperties>
</file>